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2784234" y="-1228627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2215207" y="-5111187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14367752" y="-2866065"/>
            <a:ext cx="12221786" cy="12221786"/>
            <a:chOff x="0" y="0"/>
            <a:chExt cx="3218907" cy="32189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98437" y="671351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700000">
            <a:off x="12169698" y="-2142869"/>
            <a:ext cx="5176919" cy="9282752"/>
          </a:xfrm>
          <a:custGeom>
            <a:avLst/>
            <a:gdLst/>
            <a:ahLst/>
            <a:cxnLst/>
            <a:rect l="l" t="t" r="r" b="b"/>
            <a:pathLst>
              <a:path w="5176919" h="9282752">
                <a:moveTo>
                  <a:pt x="0" y="0"/>
                </a:moveTo>
                <a:lnTo>
                  <a:pt x="5176920" y="0"/>
                </a:lnTo>
                <a:lnTo>
                  <a:pt x="5176920" y="9282752"/>
                </a:lnTo>
                <a:lnTo>
                  <a:pt x="0" y="928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799049"/>
            <a:ext cx="5600791" cy="76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3"/>
              </a:lnSpc>
              <a:spcBef>
                <a:spcPct val="0"/>
              </a:spcBef>
            </a:pPr>
            <a:r>
              <a:rPr lang="en-US" sz="427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681082"/>
            <a:ext cx="9204603" cy="120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3"/>
              </a:lnSpc>
              <a:spcBef>
                <a:spcPct val="0"/>
              </a:spcBef>
            </a:pPr>
            <a:r>
              <a:rPr lang="en-US" sz="667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EARLY RISK SIGNALS 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031714"/>
            <a:ext cx="8619553" cy="195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7"/>
              </a:lnSpc>
              <a:spcBef>
                <a:spcPct val="0"/>
              </a:spcBef>
            </a:pPr>
            <a:r>
              <a:rPr lang="en-US" sz="549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CREDIT CARD DELINQUENCY WATCH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760" y="7439273"/>
            <a:ext cx="5814919" cy="102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-59">
                <a:solidFill>
                  <a:srgbClr val="0002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Presenter: </a:t>
            </a:r>
            <a:r>
              <a:rPr lang="en-US" sz="2999" spc="-59">
                <a:solidFill>
                  <a:srgbClr val="000200"/>
                </a:solidFill>
                <a:latin typeface="Open Sauce"/>
                <a:ea typeface="Open Sauce"/>
                <a:cs typeface="Open Sauce"/>
                <a:sym typeface="Open Sauce"/>
              </a:rPr>
              <a:t>Rohit Sah</a:t>
            </a:r>
          </a:p>
          <a:p>
            <a:pPr algn="l">
              <a:lnSpc>
                <a:spcPts val="4199"/>
              </a:lnSpc>
            </a:pPr>
            <a:r>
              <a:rPr lang="en-US" sz="2999" b="1" spc="-59">
                <a:solidFill>
                  <a:srgbClr val="0002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Roll No:</a:t>
            </a:r>
            <a:r>
              <a:rPr lang="en-US" sz="2999" spc="-59">
                <a:solidFill>
                  <a:srgbClr val="000200"/>
                </a:solidFill>
                <a:latin typeface="Open Sauce"/>
                <a:ea typeface="Open Sauce"/>
                <a:cs typeface="Open Sauce"/>
                <a:sym typeface="Open Sauce"/>
              </a:rPr>
              <a:t> GA.10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2513548"/>
            <a:ext cx="10392308" cy="93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OPERATIONAL FEASIBILITY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491340"/>
            <a:ext cx="6741084" cy="74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5"/>
              </a:lnSpc>
              <a:spcBef>
                <a:spcPct val="0"/>
              </a:spcBef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DESIGNED FOR THE FRONTLINE</a:t>
            </a:r>
          </a:p>
        </p:txBody>
      </p:sp>
      <p:grpSp>
        <p:nvGrpSpPr>
          <p:cNvPr id="16" name="Group 16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4283446"/>
            <a:ext cx="9557486" cy="4235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802" lvl="1" indent="-263401" algn="l">
              <a:lnSpc>
                <a:spcPts val="4831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Lightweight: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 heavy GPU/ML infra required; heuristic logic runs efficiently.</a:t>
            </a:r>
          </a:p>
          <a:p>
            <a:pPr marL="526802" lvl="1" indent="-263401" algn="l">
              <a:lnSpc>
                <a:spcPts val="4831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Integrated UI: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Interventions appear effectively as a "Slide-Over" on the agent's screen—no context switching.</a:t>
            </a:r>
          </a:p>
          <a:p>
            <a:pPr marL="526802" lvl="1" indent="-263401" algn="l">
              <a:lnSpc>
                <a:spcPts val="4831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Ready: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Fully responsive design allows field agents or managers to view risk signals on the go.</a:t>
            </a:r>
          </a:p>
          <a:p>
            <a:pPr algn="l">
              <a:lnSpc>
                <a:spcPts val="4831"/>
              </a:lnSpc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t="-12500" b="-1250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028700" y="2542223"/>
            <a:ext cx="8661535" cy="112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0"/>
              </a:lnSpc>
              <a:spcBef>
                <a:spcPct val="0"/>
              </a:spcBef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SCALABILITY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17164"/>
            <a:ext cx="9762532" cy="3711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Automated Triggers: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Connect backend specific logic to CRM (Salesforce) to auto-queue calls.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Evolution: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Transition from heuristic weights to a Logistic Regression or </a:t>
            </a:r>
            <a:r>
              <a:rPr lang="en-US" sz="2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model as training data grows.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 Loop: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Agent inputs ("Customer accepted plan") feed back into the model to improve intervention accuracy.</a:t>
            </a:r>
          </a:p>
          <a:p>
            <a:pPr algn="l">
              <a:lnSpc>
                <a:spcPts val="4158"/>
              </a:lnSpc>
            </a:pPr>
            <a:endParaRPr lang="en-US" sz="21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3746951"/>
            <a:ext cx="6741084" cy="74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5"/>
              </a:lnSpc>
              <a:spcBef>
                <a:spcPct val="0"/>
              </a:spcBef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PATH TO PRODUCTION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2833693" y="-1735343"/>
            <a:ext cx="14087290" cy="14233345"/>
            <a:chOff x="0" y="0"/>
            <a:chExt cx="3710233" cy="3748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10233" cy="3748700"/>
            </a:xfrm>
            <a:custGeom>
              <a:avLst/>
              <a:gdLst/>
              <a:ahLst/>
              <a:cxnLst/>
              <a:rect l="l" t="t" r="r" b="b"/>
              <a:pathLst>
                <a:path w="3710233" h="3748700">
                  <a:moveTo>
                    <a:pt x="28028" y="0"/>
                  </a:moveTo>
                  <a:lnTo>
                    <a:pt x="3682205" y="0"/>
                  </a:lnTo>
                  <a:cubicBezTo>
                    <a:pt x="3689638" y="0"/>
                    <a:pt x="3696767" y="2953"/>
                    <a:pt x="3702024" y="8209"/>
                  </a:cubicBezTo>
                  <a:cubicBezTo>
                    <a:pt x="3707280" y="13465"/>
                    <a:pt x="3710233" y="20594"/>
                    <a:pt x="3710233" y="28028"/>
                  </a:cubicBezTo>
                  <a:lnTo>
                    <a:pt x="3710233" y="3720672"/>
                  </a:lnTo>
                  <a:cubicBezTo>
                    <a:pt x="3710233" y="3736151"/>
                    <a:pt x="3697684" y="3748700"/>
                    <a:pt x="3682205" y="3748700"/>
                  </a:cubicBezTo>
                  <a:lnTo>
                    <a:pt x="28028" y="3748700"/>
                  </a:lnTo>
                  <a:cubicBezTo>
                    <a:pt x="20594" y="3748700"/>
                    <a:pt x="13465" y="3745747"/>
                    <a:pt x="8209" y="3740491"/>
                  </a:cubicBezTo>
                  <a:cubicBezTo>
                    <a:pt x="2953" y="3735234"/>
                    <a:pt x="0" y="3728105"/>
                    <a:pt x="0" y="3720672"/>
                  </a:cubicBezTo>
                  <a:lnTo>
                    <a:pt x="0" y="28028"/>
                  </a:lnTo>
                  <a:cubicBezTo>
                    <a:pt x="0" y="12549"/>
                    <a:pt x="12549" y="0"/>
                    <a:pt x="280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710233" cy="3805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3712864" y="-50821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5894" y="1720858"/>
            <a:ext cx="8368279" cy="171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364"/>
              </a:lnSpc>
              <a:spcBef>
                <a:spcPct val="0"/>
              </a:spcBef>
            </a:pPr>
            <a:r>
              <a:rPr lang="en-US" sz="954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</a:t>
            </a:r>
            <a:r>
              <a:rPr lang="en-US" sz="9545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NCLUSION</a:t>
            </a:r>
          </a:p>
        </p:txBody>
      </p:sp>
      <p:grpSp>
        <p:nvGrpSpPr>
          <p:cNvPr id="10" name="Group 10"/>
          <p:cNvGrpSpPr/>
          <p:nvPr/>
        </p:nvGrpSpPr>
        <p:grpSpPr>
          <a:xfrm rot="-2780359">
            <a:off x="17784713" y="-2356023"/>
            <a:ext cx="12221786" cy="12221786"/>
            <a:chOff x="0" y="0"/>
            <a:chExt cx="3218907" cy="32189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389224" y="6672896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5894" y="3669145"/>
            <a:ext cx="8371085" cy="5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BETTER HEALTH FOR BANK &amp; CUSTOMER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283446"/>
            <a:ext cx="8619553" cy="362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802" lvl="1" indent="-263401" algn="l">
              <a:lnSpc>
                <a:spcPts val="4831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</a:t>
            </a:r>
          </a:p>
          <a:p>
            <a:pPr marL="1053604" lvl="2" indent="-351201" algn="l">
              <a:lnSpc>
                <a:spcPts val="4831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Roll-Rates.</a:t>
            </a:r>
          </a:p>
          <a:p>
            <a:pPr marL="1053604" lvl="2" indent="-351201" algn="l">
              <a:lnSpc>
                <a:spcPts val="4831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Improved Customer Retention.</a:t>
            </a:r>
          </a:p>
          <a:p>
            <a:pPr marL="1053604" lvl="2" indent="-351201" algn="l">
              <a:lnSpc>
                <a:spcPts val="4831"/>
              </a:lnSpc>
              <a:buFont typeface="Arial"/>
              <a:buChar char="⚬"/>
            </a:pP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Lower Provisioning Costs.</a:t>
            </a:r>
          </a:p>
          <a:p>
            <a:pPr marL="526802" lvl="1" indent="-263401" algn="l">
              <a:lnSpc>
                <a:spcPts val="4831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Final Thought: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Moving from Collection to Prevention is the future of credit risk management.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2111264"/>
            <a:ext cx="8661535" cy="936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118171"/>
            <a:ext cx="7287321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MOVING BEYOND LAG INDICATORS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814000"/>
            <a:ext cx="8826511" cy="479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Current State: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Banks rely on late signals like missed payments or 30+ DPD (Days Past Due).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Gap: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By the time a payment is missed, financial stress has already occurred.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Challenge: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Identifying subtle behavioral changes before delinquency hits.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Reactive measures lead to higher roll-rates and increased provision losses.</a:t>
            </a:r>
          </a:p>
          <a:p>
            <a:pPr marL="0" lvl="0" indent="0" algn="l">
              <a:lnSpc>
                <a:spcPts val="4158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roup 17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51436" t="-17581" r="-2504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2404979"/>
            <a:ext cx="8661535" cy="1134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5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519874"/>
            <a:ext cx="6200279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ANTICIPATE RISK, DON'T AWAIT 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121521"/>
            <a:ext cx="8968015" cy="426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Primary Goal: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 lightweight, data-driven framework to identify early behavioral signals.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Outcome: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Enable proactive, customer-friendly outreach to reduce "roll-rates" (progression from clear -&gt; delinquent).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Philosophy: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Assist the customer in managing financial health vs. aggressive collections.</a:t>
            </a:r>
          </a:p>
          <a:p>
            <a:pPr algn="l">
              <a:lnSpc>
                <a:spcPts val="4158"/>
              </a:lnSpc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roup 17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1791962"/>
            <a:ext cx="7956002" cy="246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0"/>
              </a:lnSpc>
            </a:pPr>
            <a:r>
              <a:rPr lang="en-US" sz="582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 - METHODOLOGY</a:t>
            </a:r>
          </a:p>
          <a:p>
            <a:pPr algn="l">
              <a:lnSpc>
                <a:spcPts val="6350"/>
              </a:lnSpc>
            </a:pPr>
            <a:endParaRPr lang="en-US" sz="5825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5" name="Group 15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3600432"/>
            <a:ext cx="7804598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FROM RAW DATA TO RISK SIGNALS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FF575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4197721"/>
            <a:ext cx="9258300" cy="4799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Ingestion: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Analyzed utilization trends, payment ratios, min due paid frequency and withdrawal behavior.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Derived key metrics like Min Due Payment Frequency and Avg Payment Ratio.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Scoring Model: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a weighted heuristic model to calculate a composite Risk Score (0-1).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Segmentation: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Classified customers into actionable bands (Low, Medium, High, Critical).</a:t>
            </a:r>
          </a:p>
          <a:p>
            <a:pPr algn="l">
              <a:lnSpc>
                <a:spcPts val="4158"/>
              </a:lnSpc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t="-25046" b="-2504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1267596"/>
            <a:ext cx="8661535" cy="180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LOGIC - </a:t>
            </a:r>
          </a:p>
          <a:p>
            <a:pPr algn="l">
              <a:lnSpc>
                <a:spcPts val="689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RISK SCORING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177861"/>
            <a:ext cx="10767594" cy="1023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3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QUANTIFYING BEHAVIOURAL RISK: I IMPLEMENTED A WEIGHTED SCORING LOGIC BASED ON LEADING INDICATORS:</a:t>
            </a:r>
          </a:p>
        </p:txBody>
      </p:sp>
      <p:grpSp>
        <p:nvGrpSpPr>
          <p:cNvPr id="16" name="Group 16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4427414"/>
            <a:ext cx="7572677" cy="101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8"/>
              </a:lnSpc>
            </a:pPr>
            <a:r>
              <a:rPr lang="en-US" sz="21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Base Score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= 0.35(Utilization) + 0.25(Pay Ratio) +   0.2(Min Pay Freq) + 0.2(Cash Withdrawals)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524313"/>
            <a:ext cx="7892601" cy="258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8"/>
              </a:lnSpc>
            </a:pPr>
            <a:r>
              <a:rPr lang="en-US" sz="21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Adjustment: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Score bumped if Next Month DPD prediction is already trending negative.</a:t>
            </a:r>
          </a:p>
          <a:p>
            <a:pPr algn="l">
              <a:lnSpc>
                <a:spcPts val="4158"/>
              </a:lnSpc>
            </a:pPr>
            <a:r>
              <a:rPr lang="en-US" sz="21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Result: </a:t>
            </a: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dynamic score determining the urgency of intervention.</a:t>
            </a:r>
          </a:p>
          <a:p>
            <a:pPr algn="l">
              <a:lnSpc>
                <a:spcPts val="4158"/>
              </a:lnSpc>
            </a:pPr>
            <a:endParaRPr lang="en-US" sz="2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86262" y="-1576372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214109" y="5016710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t="-24906" b="-2490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4" name="Group 14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2321402"/>
            <a:ext cx="10767594" cy="77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2"/>
              </a:lnSpc>
            </a:pPr>
            <a:r>
              <a:rPr lang="en-US" sz="51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- RISK SEGMENTATION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325814"/>
            <a:ext cx="11525113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CLASSIFYING FOR ACTIONABILITY WE TAILORED INTERVENTIONS BASED ON FOUR DISTINCT BEHAVIOURAL SEGMENTS: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E2DF306-B9DC-E134-2211-42B844ECC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578173"/>
              </p:ext>
            </p:extLst>
          </p:nvPr>
        </p:nvGraphicFramePr>
        <p:xfrm>
          <a:off x="1028700" y="4559030"/>
          <a:ext cx="8865839" cy="3964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4449">
                  <a:extLst>
                    <a:ext uri="{9D8B030D-6E8A-4147-A177-3AD203B41FA5}">
                      <a16:colId xmlns:a16="http://schemas.microsoft.com/office/drawing/2014/main" val="2683928855"/>
                    </a:ext>
                  </a:extLst>
                </a:gridCol>
                <a:gridCol w="2026051">
                  <a:extLst>
                    <a:ext uri="{9D8B030D-6E8A-4147-A177-3AD203B41FA5}">
                      <a16:colId xmlns:a16="http://schemas.microsoft.com/office/drawing/2014/main" val="419466966"/>
                    </a:ext>
                  </a:extLst>
                </a:gridCol>
                <a:gridCol w="4865339">
                  <a:extLst>
                    <a:ext uri="{9D8B030D-6E8A-4147-A177-3AD203B41FA5}">
                      <a16:colId xmlns:a16="http://schemas.microsoft.com/office/drawing/2014/main" val="1787637609"/>
                    </a:ext>
                  </a:extLst>
                </a:gridCol>
              </a:tblGrid>
              <a:tr h="991190">
                <a:tc>
                  <a:txBody>
                    <a:bodyPr/>
                    <a:lstStyle/>
                    <a:p>
                      <a:pPr algn="ctr"/>
                      <a:r>
                        <a:rPr lang="en-IN" sz="2200" b="0" i="0" dirty="0">
                          <a:effectLst/>
                        </a:rPr>
                        <a:t>Critical</a:t>
                      </a:r>
                      <a:endParaRPr lang="en-IN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&gt; 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utilization, cash withdrawals, min-due payer.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09407169"/>
                  </a:ext>
                </a:extLst>
              </a:tr>
              <a:tr h="991190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0.6 – 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Consistent revolving credit, declining payment ratio.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82008703"/>
                  </a:ext>
                </a:extLst>
              </a:tr>
              <a:tr h="991190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0.3 – 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Occasional high spends, erratic payments.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70402534"/>
                  </a:ext>
                </a:extLst>
              </a:tr>
              <a:tr h="991190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&lt; 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20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payment ratio, low utilization.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85353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1429521"/>
            <a:ext cx="7927322" cy="1802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-</a:t>
            </a:r>
          </a:p>
          <a:p>
            <a:pPr algn="l">
              <a:lnSpc>
                <a:spcPts val="6890"/>
              </a:lnSpc>
            </a:pPr>
            <a:r>
              <a:rPr lang="en-US" sz="632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DASHBOARD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561012"/>
            <a:ext cx="9144815" cy="149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OPERATIONAL VISIBILITY A CENTRALIZED VIEW FOR PORTFOLIO MANAGERS:</a:t>
            </a:r>
          </a:p>
          <a:p>
            <a:pPr algn="l">
              <a:lnSpc>
                <a:spcPts val="3947"/>
              </a:lnSpc>
            </a:pPr>
            <a:endParaRPr lang="en-US" sz="2799" b="1">
              <a:solidFill>
                <a:srgbClr val="FF5757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16" name="Group 16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4831195"/>
            <a:ext cx="9144815" cy="406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4055" lvl="1" indent="-252027" algn="l">
              <a:lnSpc>
                <a:spcPts val="4622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Portfolio Health: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Real-time summary of total accounts and risk distribution.</a:t>
            </a:r>
          </a:p>
          <a:p>
            <a:pPr marL="504055" lvl="1" indent="-252027" algn="l">
              <a:lnSpc>
                <a:spcPts val="4622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Analytics: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Interactive Pie Chart visualizing portfolio risk exposure.</a:t>
            </a:r>
          </a:p>
          <a:p>
            <a:pPr marL="504055" lvl="1" indent="-252027" algn="l">
              <a:lnSpc>
                <a:spcPts val="4622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Drill-Down: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Searchable and filterable list of all accounts with key risk metrics visible at a glance.</a:t>
            </a:r>
          </a:p>
          <a:p>
            <a:pPr algn="l">
              <a:lnSpc>
                <a:spcPts val="4622"/>
              </a:lnSpc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2330927"/>
            <a:ext cx="7967690" cy="168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38"/>
              </a:lnSpc>
              <a:spcBef>
                <a:spcPct val="0"/>
              </a:spcBef>
            </a:pPr>
            <a:r>
              <a:rPr lang="en-US" sz="581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</a:t>
            </a:r>
            <a:r>
              <a:rPr lang="en-US" sz="5815" b="1" u="none" strike="noStrik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ION - EARLY WARNING SIGNALS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3994311"/>
            <a:ext cx="11977394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</a:t>
            </a:r>
            <a:r>
              <a:rPr lang="en-US" sz="2799" b="1" u="none" strike="noStrike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DETECTING OUR SYSTEM FLAGS SPECIFIC BEHAVIOURS: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546132"/>
            <a:ext cx="10172700" cy="3721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Utilization Spikes: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Sudden increase in credit limit usage (&gt;80%).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Payment degradation: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Shift from full payments to minimum due only.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Cash Hungry: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Cash withdrawals indicate severe liquidity stress.</a:t>
            </a:r>
          </a:p>
          <a:p>
            <a:pPr marL="453390" lvl="1" indent="-226695" algn="l">
              <a:lnSpc>
                <a:spcPts val="4158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Roll-Forward Prediction: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Probability of an account moving to 30+ DPD in the next cycle.</a:t>
            </a:r>
          </a:p>
          <a:p>
            <a:pPr marL="0" lvl="0" indent="0" algn="l">
              <a:lnSpc>
                <a:spcPts val="4158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7" name="Group 17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83240">
            <a:off x="-693343" y="-1332601"/>
            <a:ext cx="12703748" cy="12781125"/>
            <a:chOff x="0" y="0"/>
            <a:chExt cx="3345843" cy="33662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45843" cy="3366222"/>
            </a:xfrm>
            <a:custGeom>
              <a:avLst/>
              <a:gdLst/>
              <a:ahLst/>
              <a:cxnLst/>
              <a:rect l="l" t="t" r="r" b="b"/>
              <a:pathLst>
                <a:path w="3345843" h="3366222">
                  <a:moveTo>
                    <a:pt x="31080" y="0"/>
                  </a:moveTo>
                  <a:lnTo>
                    <a:pt x="3314763" y="0"/>
                  </a:lnTo>
                  <a:cubicBezTo>
                    <a:pt x="3331928" y="0"/>
                    <a:pt x="3345843" y="13915"/>
                    <a:pt x="3345843" y="31080"/>
                  </a:cubicBezTo>
                  <a:lnTo>
                    <a:pt x="3345843" y="3335142"/>
                  </a:lnTo>
                  <a:cubicBezTo>
                    <a:pt x="3345843" y="3352307"/>
                    <a:pt x="3331928" y="3366222"/>
                    <a:pt x="3314763" y="3366222"/>
                  </a:cubicBezTo>
                  <a:lnTo>
                    <a:pt x="31080" y="3366222"/>
                  </a:lnTo>
                  <a:cubicBezTo>
                    <a:pt x="13915" y="3366222"/>
                    <a:pt x="0" y="3352307"/>
                    <a:pt x="0" y="3335142"/>
                  </a:cubicBezTo>
                  <a:lnTo>
                    <a:pt x="0" y="31080"/>
                  </a:lnTo>
                  <a:cubicBezTo>
                    <a:pt x="0" y="13915"/>
                    <a:pt x="13915" y="0"/>
                    <a:pt x="310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345843" cy="3423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80359">
            <a:off x="14325148" y="-5195693"/>
            <a:ext cx="12221786" cy="12221786"/>
            <a:chOff x="0" y="0"/>
            <a:chExt cx="3218907" cy="32189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6244" y="-703033"/>
            <a:ext cx="3086100" cy="11750777"/>
            <a:chOff x="0" y="0"/>
            <a:chExt cx="812800" cy="3094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094855"/>
            </a:xfrm>
            <a:custGeom>
              <a:avLst/>
              <a:gdLst/>
              <a:ahLst/>
              <a:cxnLst/>
              <a:rect l="l" t="t" r="r" b="b"/>
              <a:pathLst>
                <a:path w="812800" h="3094855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966914"/>
                  </a:lnTo>
                  <a:cubicBezTo>
                    <a:pt x="812800" y="3000846"/>
                    <a:pt x="799321" y="3033388"/>
                    <a:pt x="775327" y="3057382"/>
                  </a:cubicBezTo>
                  <a:cubicBezTo>
                    <a:pt x="751333" y="3081375"/>
                    <a:pt x="718791" y="3094855"/>
                    <a:pt x="684859" y="3094855"/>
                  </a:cubicBezTo>
                  <a:lnTo>
                    <a:pt x="127941" y="3094855"/>
                  </a:lnTo>
                  <a:cubicBezTo>
                    <a:pt x="94009" y="3094855"/>
                    <a:pt x="61467" y="3081375"/>
                    <a:pt x="37473" y="3057382"/>
                  </a:cubicBezTo>
                  <a:cubicBezTo>
                    <a:pt x="13479" y="3033388"/>
                    <a:pt x="0" y="3000846"/>
                    <a:pt x="0" y="296691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3152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41942">
            <a:off x="10376034" y="5396158"/>
            <a:ext cx="10019412" cy="100194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9204" y="19204"/>
              <a:ext cx="774393" cy="774393"/>
            </a:xfrm>
            <a:custGeom>
              <a:avLst/>
              <a:gdLst/>
              <a:ahLst/>
              <a:cxnLst/>
              <a:rect l="l" t="t" r="r" b="b"/>
              <a:pathLst>
                <a:path w="774393" h="774393">
                  <a:moveTo>
                    <a:pt x="419979" y="13579"/>
                  </a:moveTo>
                  <a:lnTo>
                    <a:pt x="760813" y="354413"/>
                  </a:lnTo>
                  <a:cubicBezTo>
                    <a:pt x="769508" y="363108"/>
                    <a:pt x="774392" y="374900"/>
                    <a:pt x="774392" y="387196"/>
                  </a:cubicBezTo>
                  <a:cubicBezTo>
                    <a:pt x="774392" y="399492"/>
                    <a:pt x="769508" y="411284"/>
                    <a:pt x="760813" y="419979"/>
                  </a:cubicBezTo>
                  <a:lnTo>
                    <a:pt x="419979" y="760813"/>
                  </a:lnTo>
                  <a:cubicBezTo>
                    <a:pt x="411284" y="769508"/>
                    <a:pt x="399492" y="774392"/>
                    <a:pt x="387196" y="774392"/>
                  </a:cubicBezTo>
                  <a:cubicBezTo>
                    <a:pt x="374900" y="774392"/>
                    <a:pt x="363108" y="769508"/>
                    <a:pt x="354413" y="760813"/>
                  </a:cubicBezTo>
                  <a:lnTo>
                    <a:pt x="13579" y="419979"/>
                  </a:lnTo>
                  <a:cubicBezTo>
                    <a:pt x="4884" y="411284"/>
                    <a:pt x="0" y="399492"/>
                    <a:pt x="0" y="387196"/>
                  </a:cubicBezTo>
                  <a:cubicBezTo>
                    <a:pt x="0" y="374900"/>
                    <a:pt x="4884" y="363108"/>
                    <a:pt x="13579" y="354413"/>
                  </a:cubicBezTo>
                  <a:lnTo>
                    <a:pt x="354413" y="13579"/>
                  </a:lnTo>
                  <a:cubicBezTo>
                    <a:pt x="363108" y="4884"/>
                    <a:pt x="374900" y="0"/>
                    <a:pt x="387196" y="0"/>
                  </a:cubicBezTo>
                  <a:cubicBezTo>
                    <a:pt x="399492" y="0"/>
                    <a:pt x="411284" y="4884"/>
                    <a:pt x="419979" y="13579"/>
                  </a:cubicBezTo>
                  <a:close/>
                </a:path>
              </a:pathLst>
            </a:custGeom>
            <a:blipFill>
              <a:blip r:embed="rId3"/>
              <a:stretch>
                <a:fillRect l="-25471" r="-2547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28700" y="1028700"/>
            <a:ext cx="9850635" cy="87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3"/>
              </a:lnSpc>
            </a:pPr>
            <a:r>
              <a:rPr lang="en-US" sz="578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TARGETED INTERVENTIONS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1816728"/>
            <a:ext cx="8856196" cy="150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ACTIONABLE &amp; CUSTOMER-FRIENDLY OUTREACH OPERATIONALLY FEASIBLE ACTIONS DISPLAYED PROACTIVELY TO THE AGENT:</a:t>
            </a:r>
          </a:p>
        </p:txBody>
      </p:sp>
      <p:grpSp>
        <p:nvGrpSpPr>
          <p:cNvPr id="16" name="Group 16"/>
          <p:cNvGrpSpPr/>
          <p:nvPr/>
        </p:nvGrpSpPr>
        <p:grpSpPr>
          <a:xfrm rot="-2780359">
            <a:off x="18200732" y="-2628232"/>
            <a:ext cx="12221786" cy="12221786"/>
            <a:chOff x="0" y="0"/>
            <a:chExt cx="3218907" cy="32189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18907" cy="3218907"/>
            </a:xfrm>
            <a:custGeom>
              <a:avLst/>
              <a:gdLst/>
              <a:ahLst/>
              <a:cxnLst/>
              <a:rect l="l" t="t" r="r" b="b"/>
              <a:pathLst>
                <a:path w="3218907" h="3218907">
                  <a:moveTo>
                    <a:pt x="32306" y="0"/>
                  </a:moveTo>
                  <a:lnTo>
                    <a:pt x="3186601" y="0"/>
                  </a:lnTo>
                  <a:cubicBezTo>
                    <a:pt x="3195169" y="0"/>
                    <a:pt x="3203386" y="3404"/>
                    <a:pt x="3209444" y="9462"/>
                  </a:cubicBezTo>
                  <a:cubicBezTo>
                    <a:pt x="3215503" y="15521"/>
                    <a:pt x="3218907" y="23738"/>
                    <a:pt x="3218907" y="32306"/>
                  </a:cubicBezTo>
                  <a:lnTo>
                    <a:pt x="3218907" y="3186601"/>
                  </a:lnTo>
                  <a:cubicBezTo>
                    <a:pt x="3218907" y="3204443"/>
                    <a:pt x="3204443" y="3218907"/>
                    <a:pt x="3186601" y="3218907"/>
                  </a:cubicBezTo>
                  <a:lnTo>
                    <a:pt x="32306" y="3218907"/>
                  </a:lnTo>
                  <a:cubicBezTo>
                    <a:pt x="14464" y="3218907"/>
                    <a:pt x="0" y="3204443"/>
                    <a:pt x="0" y="3186601"/>
                  </a:cubicBezTo>
                  <a:lnTo>
                    <a:pt x="0" y="32306"/>
                  </a:lnTo>
                  <a:cubicBezTo>
                    <a:pt x="0" y="14464"/>
                    <a:pt x="14464" y="0"/>
                    <a:pt x="3230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3218907" cy="3276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673896" y="1028700"/>
            <a:ext cx="2585404" cy="2585404"/>
          </a:xfrm>
          <a:custGeom>
            <a:avLst/>
            <a:gdLst/>
            <a:ahLst/>
            <a:cxnLst/>
            <a:rect l="l" t="t" r="r" b="b"/>
            <a:pathLst>
              <a:path w="2585404" h="2585404">
                <a:moveTo>
                  <a:pt x="0" y="0"/>
                </a:moveTo>
                <a:lnTo>
                  <a:pt x="2585404" y="0"/>
                </a:lnTo>
                <a:lnTo>
                  <a:pt x="2585404" y="2585404"/>
                </a:lnTo>
                <a:lnTo>
                  <a:pt x="0" y="258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3426460"/>
            <a:ext cx="9598426" cy="583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Critical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Action: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Immediate Call &amp; Account Review/Freeze.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Message: 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"We noticed unusual activity; let's discuss a restructure to avoid fees and protect your credit score."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High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Action: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Offer Payment Plan.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Message: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"Would converting this balance to an Equated Monthly Installment (EMI) help manage your cash flow more effectively?"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Medium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Action: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Nudge/Financial Education.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Message: 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"Here is a snapshot of your recent spending; a reminder that interest is accruing on your outstanding balance."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Low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Action: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Cross-Sell/Reward.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Message: 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"You are managing your credit exceptionally well; you are eligible for a limit increase or a pre-approved loan offer."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767</Words>
  <Application>Microsoft Office PowerPoint</Application>
  <PresentationFormat>Custom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Poppins Bold</vt:lpstr>
      <vt:lpstr>Open Sauce</vt:lpstr>
      <vt:lpstr>Poppins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</dc:title>
  <cp:lastModifiedBy>Rohit Sah</cp:lastModifiedBy>
  <cp:revision>2</cp:revision>
  <dcterms:created xsi:type="dcterms:W3CDTF">2006-08-16T00:00:00Z</dcterms:created>
  <dcterms:modified xsi:type="dcterms:W3CDTF">2025-12-09T08:06:47Z</dcterms:modified>
  <dc:identifier>DAG61bzXjfI</dc:identifier>
</cp:coreProperties>
</file>